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</p:sldMasterIdLst>
  <p:sldIdLst>
    <p:sldId id="256" r:id="rId3"/>
    <p:sldId id="393" r:id="rId4"/>
    <p:sldId id="989" r:id="rId5"/>
    <p:sldId id="418" r:id="rId6"/>
    <p:sldId id="416" r:id="rId7"/>
    <p:sldId id="991" r:id="rId8"/>
    <p:sldId id="992" r:id="rId9"/>
    <p:sldId id="994" r:id="rId10"/>
    <p:sldId id="995" r:id="rId11"/>
    <p:sldId id="997" r:id="rId12"/>
    <p:sldId id="998" r:id="rId13"/>
    <p:sldId id="999" r:id="rId14"/>
    <p:sldId id="1000" r:id="rId15"/>
    <p:sldId id="1001" r:id="rId16"/>
    <p:sldId id="1002" r:id="rId17"/>
    <p:sldId id="1003" r:id="rId18"/>
    <p:sldId id="996" r:id="rId19"/>
    <p:sldId id="1004" r:id="rId20"/>
    <p:sldId id="1005" r:id="rId21"/>
    <p:sldId id="466" r:id="rId22"/>
    <p:sldId id="465" r:id="rId23"/>
    <p:sldId id="467" r:id="rId24"/>
    <p:sldId id="468" r:id="rId25"/>
    <p:sldId id="500" r:id="rId26"/>
    <p:sldId id="587" r:id="rId27"/>
    <p:sldId id="588" r:id="rId28"/>
    <p:sldId id="589" r:id="rId29"/>
    <p:sldId id="1006" r:id="rId30"/>
    <p:sldId id="1007" r:id="rId31"/>
    <p:sldId id="533" r:id="rId32"/>
    <p:sldId id="534" r:id="rId33"/>
    <p:sldId id="535" r:id="rId34"/>
    <p:sldId id="600" r:id="rId35"/>
    <p:sldId id="601" r:id="rId36"/>
    <p:sldId id="536" r:id="rId37"/>
    <p:sldId id="537" r:id="rId38"/>
    <p:sldId id="1008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5" autoAdjust="0"/>
    <p:restoredTop sz="94660"/>
  </p:normalViewPr>
  <p:slideViewPr>
    <p:cSldViewPr snapToGrid="0">
      <p:cViewPr>
        <p:scale>
          <a:sx n="60" d="100"/>
          <a:sy n="60" d="100"/>
        </p:scale>
        <p:origin x="35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December 19,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577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December 19,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December 19,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22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D358-7D58-4F8B-9B7C-9F4F7F38DD1E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2405-C565-4AD7-928E-5BC3413AE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493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December 19,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December 19,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2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December 19,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6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December 19,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9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December 19,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039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December 19,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2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December 19,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6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December 19,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9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  <a:lumOff val="50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December 19,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37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7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7D358-7D58-4F8B-9B7C-9F4F7F38DD1E}" type="datetimeFigureOut">
              <a:rPr lang="pt-BR" smtClean="0"/>
              <a:t>19/12/2020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52405-C565-4AD7-928E-5BC3413AE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98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105118-0793-4D9C-B3BB-46E4D490E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313" y="1007165"/>
            <a:ext cx="4270951" cy="2429284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dirty="0"/>
              <a:t>Indicadores estratégicos de performance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1B4F81-A558-442D-88CD-61F13EBB4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endParaRPr lang="pt-BR" sz="2000" b="1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alpha val="60000"/>
                  </a:schemeClr>
                </a:solidFill>
              </a:rPr>
              <a:t>Análise Preditiva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3" y="549274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45873E-9C86-4496-87B7-3A6141D7D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69384" y="4508500"/>
            <a:ext cx="1468514" cy="1521012"/>
            <a:chOff x="5236793" y="2432482"/>
            <a:chExt cx="1468514" cy="152101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67B3FE92-6018-4D9B-9B3E-264810BCB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6ADEA1A7-349B-4EC9-9458-EBB1E9BFD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3BB3CBA-4085-4566-9B1D-656DA46E3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áfico, Gráfico de radar&#10;&#10;Descrição gerada automaticamente">
            <a:extLst>
              <a:ext uri="{FF2B5EF4-FFF2-40B4-BE49-F238E27FC236}">
                <a16:creationId xmlns:a16="http://schemas.microsoft.com/office/drawing/2014/main" id="{3C4B5CEE-23B6-4B7A-A5B2-210077689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51" b="-1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68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F43216-230D-4305-A1C8-B62D812B5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47675"/>
            <a:ext cx="11237976" cy="593026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A98145D-1356-41E9-ADE7-722C3022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71" y="978801"/>
            <a:ext cx="9453565" cy="4866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E1D33-74D4-49A6-BE38-4E9E88ED9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596859-88E8-4EB6-B800-82A454647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736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F43216-230D-4305-A1C8-B62D812B5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47675"/>
            <a:ext cx="11237976" cy="593026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56C1BC3-8CCD-4D65-9125-715DF69F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609600"/>
            <a:ext cx="8782853" cy="560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E1D33-74D4-49A6-BE38-4E9E88ED9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596859-88E8-4EB6-B800-82A454647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09003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F43216-230D-4305-A1C8-B62D812B5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47675"/>
            <a:ext cx="11237976" cy="593026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3B6ACDC-D87A-4695-85BC-7C347BBD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37" y="806510"/>
            <a:ext cx="8750253" cy="5212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E1D33-74D4-49A6-BE38-4E9E88ED9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596859-88E8-4EB6-B800-82A454647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878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AF43216-230D-4305-A1C8-B62D812B5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47675"/>
            <a:ext cx="11237976" cy="593026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7B48168-0A3B-46FA-8631-CA0D1B40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94" y="609600"/>
            <a:ext cx="8460275" cy="560493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BFE1D33-74D4-49A6-BE38-4E9E88ED9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B596859-88E8-4EB6-B800-82A454647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8226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F43216-230D-4305-A1C8-B62D812B5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47675"/>
            <a:ext cx="11237976" cy="593026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FE1D33-74D4-49A6-BE38-4E9E88ED9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B596859-88E8-4EB6-B800-82A454647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81B9F35-29D4-4949-BBC5-5AE118CC7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209" y="1667150"/>
            <a:ext cx="8770870" cy="3568700"/>
          </a:xfrm>
          <a:prstGeom prst="rect">
            <a:avLst/>
          </a:prstGeom>
          <a:noFill/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BB267F0B-FC29-4953-9254-065B3F4F5735}"/>
              </a:ext>
            </a:extLst>
          </p:cNvPr>
          <p:cNvSpPr txBox="1"/>
          <p:nvPr/>
        </p:nvSpPr>
        <p:spPr>
          <a:xfrm>
            <a:off x="3000106" y="445547"/>
            <a:ext cx="7538434" cy="593239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36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Método</a:t>
            </a:r>
            <a:r>
              <a:rPr lang="en-US" altLang="zh-CN" sz="3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1193800" algn="l"/>
              </a:tabLst>
            </a:pPr>
            <a:r>
              <a:rPr lang="en-US" altLang="zh-CN" sz="31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Seu</a:t>
            </a:r>
            <a:r>
              <a:rPr lang="en-US" altLang="zh-CN" sz="31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objetivo</a:t>
            </a:r>
            <a:r>
              <a:rPr lang="en-US" altLang="zh-CN" sz="31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en-US" altLang="zh-CN" sz="31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REALMENTE</a:t>
            </a:r>
          </a:p>
          <a:p>
            <a:pPr>
              <a:lnSpc>
                <a:spcPts val="3800"/>
              </a:lnSpc>
              <a:tabLst>
                <a:tab pos="1193800" algn="l"/>
              </a:tabLst>
            </a:pP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IMPORTANTE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para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você?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Você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é</a:t>
            </a:r>
          </a:p>
          <a:p>
            <a:pPr>
              <a:lnSpc>
                <a:spcPts val="3800"/>
              </a:lnSpc>
              <a:tabLst>
                <a:tab pos="1193800" algn="l"/>
              </a:tabLst>
            </a:pP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apaixonado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por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seu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objetivo?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1193800" algn="l"/>
              </a:tabLst>
            </a:pP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Avalie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seu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objetivo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questione-se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relevante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você</a:t>
            </a:r>
          </a:p>
          <a:p>
            <a:pPr>
              <a:lnSpc>
                <a:spcPts val="2100"/>
              </a:lnSpc>
              <a:tabLst>
                <a:tab pos="1193800" algn="l"/>
              </a:tabLst>
            </a:pP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Pense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seguinte: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você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chegasse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ao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final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sua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vida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não</a:t>
            </a:r>
          </a:p>
          <a:p>
            <a:pPr>
              <a:lnSpc>
                <a:spcPts val="2100"/>
              </a:lnSpc>
              <a:tabLst>
                <a:tab pos="1193800" algn="l"/>
              </a:tabLst>
            </a:pP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tivesse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alcançado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seu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objetivo,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você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partiria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tranquilo?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sentiria</a:t>
            </a:r>
          </a:p>
          <a:p>
            <a:pPr>
              <a:lnSpc>
                <a:spcPts val="2100"/>
              </a:lnSpc>
              <a:tabLst>
                <a:tab pos="1193800" algn="l"/>
              </a:tabLst>
            </a:pP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faltou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algo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sua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vida?</a:t>
            </a:r>
          </a:p>
          <a:p>
            <a:pPr>
              <a:lnSpc>
                <a:spcPts val="2100"/>
              </a:lnSpc>
              <a:tabLst>
                <a:tab pos="1193800" algn="l"/>
              </a:tabLst>
            </a:pP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Imagine-se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realizando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seu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objetivo.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Como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você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sentiria?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Esse</a:t>
            </a:r>
          </a:p>
          <a:p>
            <a:pPr>
              <a:lnSpc>
                <a:spcPts val="2100"/>
              </a:lnSpc>
              <a:tabLst>
                <a:tab pos="1193800" algn="l"/>
              </a:tabLst>
            </a:pP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sentimento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medida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sua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paixão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por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seu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objetivo</a:t>
            </a:r>
            <a:r>
              <a:rPr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8561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F43216-230D-4305-A1C8-B62D812B5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47675"/>
            <a:ext cx="11237976" cy="593026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FE1D33-74D4-49A6-BE38-4E9E88ED9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B596859-88E8-4EB6-B800-82A454647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13BA8AA3-1AA0-4134-B055-3901BB85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999" y="1977798"/>
            <a:ext cx="9730839" cy="3022283"/>
          </a:xfrm>
          <a:prstGeom prst="rect">
            <a:avLst/>
          </a:prstGeom>
          <a:noFill/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EE72EA42-5BAA-4ABA-9E67-4322C14A5545}"/>
              </a:ext>
            </a:extLst>
          </p:cNvPr>
          <p:cNvSpPr txBox="1"/>
          <p:nvPr/>
        </p:nvSpPr>
        <p:spPr>
          <a:xfrm>
            <a:off x="3301500" y="529966"/>
            <a:ext cx="6478785" cy="576568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1193800" algn="l"/>
              </a:tabLst>
            </a:pPr>
            <a:r>
              <a:rPr lang="en-US" altLang="zh-CN" dirty="0"/>
              <a:t>	</a:t>
            </a:r>
            <a:r>
              <a:rPr lang="en-US" altLang="zh-CN" sz="36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Método</a:t>
            </a:r>
            <a:r>
              <a:rPr lang="en-US" altLang="zh-CN" sz="3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1193800" algn="l"/>
              </a:tabLst>
            </a:pPr>
            <a:r>
              <a:rPr lang="en-US" altLang="zh-CN" sz="31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Você</a:t>
            </a:r>
            <a:r>
              <a:rPr lang="en-US" altLang="zh-CN" sz="31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consegue</a:t>
            </a:r>
            <a:r>
              <a:rPr lang="en-US" altLang="zh-CN" sz="31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colocar</a:t>
            </a:r>
            <a:r>
              <a:rPr lang="en-US" altLang="zh-CN" sz="31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PRAZO</a:t>
            </a:r>
            <a:r>
              <a:rPr lang="en-US" altLang="zh-CN" sz="31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para</a:t>
            </a:r>
          </a:p>
          <a:p>
            <a:pPr>
              <a:lnSpc>
                <a:spcPts val="3800"/>
              </a:lnSpc>
              <a:tabLst>
                <a:tab pos="1193800" algn="l"/>
              </a:tabLst>
            </a:pP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realização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seu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objetivo?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Dia,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mês,</a:t>
            </a:r>
          </a:p>
          <a:p>
            <a:pPr>
              <a:lnSpc>
                <a:spcPts val="3800"/>
              </a:lnSpc>
              <a:tabLst>
                <a:tab pos="1193800" algn="l"/>
              </a:tabLst>
            </a:pP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ano,</a:t>
            </a:r>
            <a:r>
              <a:rPr lang="en-US" altLang="zh-CN" sz="319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4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hora?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1193800" algn="l"/>
              </a:tabLst>
            </a:pP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•Mesmo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você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atrase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um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pouco,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adiante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também</a:t>
            </a:r>
            <a:r>
              <a:rPr lang="en-US" altLang="zh-CN" sz="1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(Eba!),</a:t>
            </a:r>
          </a:p>
          <a:p>
            <a:pPr>
              <a:lnSpc>
                <a:spcPts val="2100"/>
              </a:lnSpc>
              <a:tabLst>
                <a:tab pos="11938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você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consegue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determinar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quando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seu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objetivo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será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alcançado?</a:t>
            </a:r>
          </a:p>
          <a:p>
            <a:pPr>
              <a:lnSpc>
                <a:spcPts val="2100"/>
              </a:lnSpc>
              <a:tabLst>
                <a:tab pos="11938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não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consegue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forma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alguma,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avalie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esse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objetivo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é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realmente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possível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realizado.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1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43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F43216-230D-4305-A1C8-B62D812B5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47675"/>
            <a:ext cx="11237976" cy="593026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FB2E5A-EB84-407F-AF33-6014D19C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9" y="924728"/>
            <a:ext cx="9910576" cy="5057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E1D33-74D4-49A6-BE38-4E9E88ED9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596859-88E8-4EB6-B800-82A454647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096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TRIZ SWOT (ou FOFA) NA HOTELARIA: como fazer a análise de seu hotel ou  pousada - HotelariaWeb">
            <a:extLst>
              <a:ext uri="{FF2B5EF4-FFF2-40B4-BE49-F238E27FC236}">
                <a16:creationId xmlns:a16="http://schemas.microsoft.com/office/drawing/2014/main" id="{07579EF7-1C15-48D3-8DA7-74270192E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5" b="10680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609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mo a análise SWOT pode ajudar alavancar o seu negócio | Atom Digital">
            <a:extLst>
              <a:ext uri="{FF2B5EF4-FFF2-40B4-BE49-F238E27FC236}">
                <a16:creationId xmlns:a16="http://schemas.microsoft.com/office/drawing/2014/main" id="{2DF51533-AEE6-4D53-B4B3-829C369E3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8" y="225287"/>
            <a:ext cx="11608904" cy="644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6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lumOff val="2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álise SWOT na advocacia: o que é e como aplicar">
            <a:extLst>
              <a:ext uri="{FF2B5EF4-FFF2-40B4-BE49-F238E27FC236}">
                <a16:creationId xmlns:a16="http://schemas.microsoft.com/office/drawing/2014/main" id="{0946DACB-C0C7-473B-821B-1BC131B2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15926"/>
            <a:ext cx="9753600" cy="52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18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EB0BD8-7EA2-4B55-A642-D87449DDD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17" y="199975"/>
            <a:ext cx="4934607" cy="6461125"/>
          </a:xfrm>
        </p:spPr>
        <p:txBody>
          <a:bodyPr>
            <a:normAutofit fontScale="55000" lnSpcReduction="20000"/>
          </a:bodyPr>
          <a:lstStyle/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pt-BR" altLang="pt-BR" sz="5100" b="1" dirty="0">
                <a:solidFill>
                  <a:schemeClr val="bg1"/>
                </a:solidFill>
                <a:latin typeface="Arial" panose="020B0604020202020204" pitchFamily="34" charset="0"/>
              </a:rPr>
              <a:t>Fred Lins Caldas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1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3400" b="1" i="1" dirty="0">
                <a:solidFill>
                  <a:schemeClr val="bg1"/>
                </a:solidFill>
                <a:latin typeface="Arial" panose="020B0604020202020204" pitchFamily="34" charset="0"/>
              </a:rPr>
              <a:t>Bacharelado em Ciências da Computação</a:t>
            </a:r>
            <a:r>
              <a:rPr lang="pt-BR" altLang="pt-BR" sz="3100" b="1" dirty="0">
                <a:solidFill>
                  <a:schemeClr val="bg1"/>
                </a:solidFill>
                <a:latin typeface="Arial" panose="020B0604020202020204" pitchFamily="34" charset="0"/>
              </a:rPr>
              <a:t>, – UNICAP, 2000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31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3100" b="1" dirty="0">
                <a:solidFill>
                  <a:schemeClr val="bg1"/>
                </a:solidFill>
                <a:latin typeface="Arial" panose="020B0604020202020204" pitchFamily="34" charset="0"/>
              </a:rPr>
              <a:t>		MCSE Microsoft  ,  CCNA , FURUKAWA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31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3400" b="1" i="1" dirty="0">
                <a:solidFill>
                  <a:schemeClr val="bg1"/>
                </a:solidFill>
                <a:latin typeface="Arial" panose="020B0604020202020204" pitchFamily="34" charset="0"/>
              </a:rPr>
              <a:t>Bacharelado em Administração</a:t>
            </a:r>
            <a:r>
              <a:rPr lang="pt-BR" altLang="pt-BR" sz="3100" b="1" dirty="0">
                <a:solidFill>
                  <a:schemeClr val="bg1"/>
                </a:solidFill>
                <a:latin typeface="Arial" panose="020B0604020202020204" pitchFamily="34" charset="0"/>
              </a:rPr>
              <a:t>,  ESTÁCIO-FIR 2012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31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3100" b="1" dirty="0">
                <a:solidFill>
                  <a:schemeClr val="bg1"/>
                </a:solidFill>
                <a:latin typeface="Arial" panose="020B0604020202020204" pitchFamily="34" charset="0"/>
              </a:rPr>
              <a:t>		MBA PGO( Planejamento e Gestão Organizacional), FCAP, 2015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3100" b="1" dirty="0">
                <a:solidFill>
                  <a:schemeClr val="bg1"/>
                </a:solidFill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3100" b="1" dirty="0">
                <a:solidFill>
                  <a:schemeClr val="bg1"/>
                </a:solidFill>
                <a:latin typeface="Arial" panose="020B0604020202020204" pitchFamily="34" charset="0"/>
              </a:rPr>
              <a:t>		MBA Gerenciamento de Projetos, CEDEPE, 2016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3100" b="1" dirty="0">
                <a:solidFill>
                  <a:schemeClr val="bg1"/>
                </a:solidFill>
                <a:latin typeface="Arial" panose="020B0604020202020204" pitchFamily="34" charset="0"/>
              </a:rPr>
              <a:t>		MBA Gestão de Pessoas e Liderança , CEDEPE, 2020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3100" b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  <a:spcBef>
                <a:spcPct val="0"/>
              </a:spcBef>
              <a:buFontTx/>
              <a:buNone/>
              <a:defRPr/>
            </a:pPr>
            <a:r>
              <a:rPr lang="pt-BR" altLang="pt-BR" sz="2800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 </a:t>
            </a:r>
            <a:endParaRPr lang="pt-BR" altLang="pt-BR" sz="3400" b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72" name="Espaço Reservado para Número de Slide 4">
            <a:extLst>
              <a:ext uri="{FF2B5EF4-FFF2-40B4-BE49-F238E27FC236}">
                <a16:creationId xmlns:a16="http://schemas.microsoft.com/office/drawing/2014/main" id="{2313EECA-ABB0-48A3-B2F0-DF6F47F255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00F102-AC23-48AE-83DC-C084D0E35CFA}" type="slidenum">
              <a:rPr lang="pt-BR" altLang="pt-BR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pt-BR" altLang="pt-BR" sz="1200">
              <a:solidFill>
                <a:srgbClr val="898989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8CB191-9F19-4E99-9951-F4A156F0587F}"/>
              </a:ext>
            </a:extLst>
          </p:cNvPr>
          <p:cNvSpPr txBox="1"/>
          <p:nvPr/>
        </p:nvSpPr>
        <p:spPr>
          <a:xfrm>
            <a:off x="6452037" y="452818"/>
            <a:ext cx="6093372" cy="5243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700" b="1" dirty="0">
                <a:solidFill>
                  <a:schemeClr val="bg1"/>
                </a:solidFill>
                <a:latin typeface="Arial" panose="020B0604020202020204" pitchFamily="34" charset="0"/>
              </a:rPr>
              <a:t>Analista Consultor de Sistemas  FISEPE/ATI</a:t>
            </a:r>
          </a:p>
          <a:p>
            <a:pPr>
              <a:lnSpc>
                <a:spcPct val="200000"/>
              </a:lnSpc>
            </a:pPr>
            <a:r>
              <a:rPr lang="pt-BR" sz="1700" b="1" dirty="0">
                <a:solidFill>
                  <a:schemeClr val="bg1"/>
                </a:solidFill>
                <a:latin typeface="Arial" panose="020B0604020202020204" pitchFamily="34" charset="0"/>
              </a:rPr>
              <a:t> Diretor Executivo Teatro UFPE,</a:t>
            </a:r>
          </a:p>
          <a:p>
            <a:pPr>
              <a:lnSpc>
                <a:spcPct val="200000"/>
              </a:lnSpc>
            </a:pPr>
            <a:r>
              <a:rPr lang="pt-BR" sz="1700" b="1" dirty="0">
                <a:solidFill>
                  <a:schemeClr val="bg1"/>
                </a:solidFill>
                <a:latin typeface="Arial" panose="020B0604020202020204" pitchFamily="34" charset="0"/>
              </a:rPr>
              <a:t> Consultor Comercial  Grupo Vicunha Têxtil,</a:t>
            </a:r>
          </a:p>
          <a:p>
            <a:pPr>
              <a:lnSpc>
                <a:spcPct val="200000"/>
              </a:lnSpc>
            </a:pPr>
            <a:r>
              <a:rPr lang="pt-BR" sz="1700" b="1" dirty="0">
                <a:solidFill>
                  <a:schemeClr val="bg1"/>
                </a:solidFill>
                <a:latin typeface="Arial" panose="020B0604020202020204" pitchFamily="34" charset="0"/>
              </a:rPr>
              <a:t> Gerente Comercial Sport Club do Recife,</a:t>
            </a:r>
          </a:p>
          <a:p>
            <a:pPr>
              <a:lnSpc>
                <a:spcPct val="200000"/>
              </a:lnSpc>
            </a:pPr>
            <a:r>
              <a:rPr lang="pt-BR" sz="1700" b="1" dirty="0">
                <a:solidFill>
                  <a:schemeClr val="bg1"/>
                </a:solidFill>
                <a:latin typeface="Arial" panose="020B0604020202020204" pitchFamily="34" charset="0"/>
              </a:rPr>
              <a:t> Gerente Comercial e Marketing FAINTVISA,</a:t>
            </a:r>
          </a:p>
          <a:p>
            <a:pPr>
              <a:lnSpc>
                <a:spcPct val="200000"/>
              </a:lnSpc>
            </a:pPr>
            <a:r>
              <a:rPr lang="pt-BR" sz="1700" b="1" dirty="0">
                <a:solidFill>
                  <a:schemeClr val="bg1"/>
                </a:solidFill>
                <a:latin typeface="Arial" panose="020B0604020202020204" pitchFamily="34" charset="0"/>
              </a:rPr>
              <a:t> Gestor Comercial Grupo Vila PE/PE</a:t>
            </a:r>
          </a:p>
          <a:p>
            <a:pPr>
              <a:lnSpc>
                <a:spcPct val="200000"/>
              </a:lnSpc>
            </a:pPr>
            <a:r>
              <a:rPr lang="pt-BR" sz="1700" b="1" dirty="0">
                <a:solidFill>
                  <a:schemeClr val="bg1"/>
                </a:solidFill>
                <a:latin typeface="Arial" panose="020B0604020202020204" pitchFamily="34" charset="0"/>
              </a:rPr>
              <a:t> Gestor Comercial </a:t>
            </a:r>
            <a:r>
              <a:rPr lang="pt-BR" sz="1700" b="1" dirty="0" err="1">
                <a:solidFill>
                  <a:schemeClr val="bg1"/>
                </a:solidFill>
                <a:latin typeface="Arial" panose="020B0604020202020204" pitchFamily="34" charset="0"/>
              </a:rPr>
              <a:t>Wirelink</a:t>
            </a:r>
            <a:endParaRPr lang="pt-BR" sz="17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pt-BR" sz="1700" b="1" dirty="0">
                <a:solidFill>
                  <a:schemeClr val="bg1"/>
                </a:solidFill>
                <a:latin typeface="Arial" panose="020B0604020202020204" pitchFamily="34" charset="0"/>
              </a:rPr>
              <a:t> Executivo Hunter de Negócios Corporativos </a:t>
            </a:r>
            <a:r>
              <a:rPr lang="pt-BR" sz="1700" b="1" dirty="0" err="1">
                <a:solidFill>
                  <a:schemeClr val="bg1"/>
                </a:solidFill>
                <a:latin typeface="Arial" panose="020B0604020202020204" pitchFamily="34" charset="0"/>
              </a:rPr>
              <a:t>AlooTelecom</a:t>
            </a:r>
            <a:r>
              <a:rPr lang="pt-BR" sz="1700" b="1" dirty="0">
                <a:solidFill>
                  <a:schemeClr val="bg1"/>
                </a:solidFill>
                <a:latin typeface="Arial" panose="020B0604020202020204" pitchFamily="34" charset="0"/>
              </a:rPr>
              <a:t> PE/PB</a:t>
            </a:r>
          </a:p>
          <a:p>
            <a:pPr>
              <a:lnSpc>
                <a:spcPct val="200000"/>
              </a:lnSpc>
            </a:pPr>
            <a:r>
              <a:rPr lang="pt-BR" sz="1700" b="1" dirty="0">
                <a:solidFill>
                  <a:schemeClr val="bg1"/>
                </a:solidFill>
                <a:latin typeface="Arial" panose="020B0604020202020204" pitchFamily="34" charset="0"/>
              </a:rPr>
              <a:t> Professor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42A0D11-88F6-44A0-9F8A-7B05306F3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1244875"/>
            <a:ext cx="10654748" cy="45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36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A3DC6B9-7681-4519-B1EA-472CB60219B3}"/>
              </a:ext>
            </a:extLst>
          </p:cNvPr>
          <p:cNvSpPr txBox="1"/>
          <p:nvPr/>
        </p:nvSpPr>
        <p:spPr>
          <a:xfrm>
            <a:off x="4134678" y="193656"/>
            <a:ext cx="34588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/>
              <a:t>PDCA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B26830-AECC-4474-9B58-D166CE6A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26" y="1558580"/>
            <a:ext cx="12336251" cy="529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52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FDB601C-FE59-4D1B-875D-2C61CFE7B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874D5EB-392F-4BE0-8B0B-C8A68BAF03F1}"/>
              </a:ext>
            </a:extLst>
          </p:cNvPr>
          <p:cNvSpPr/>
          <p:nvPr/>
        </p:nvSpPr>
        <p:spPr>
          <a:xfrm>
            <a:off x="10575235" y="6241774"/>
            <a:ext cx="1457739" cy="616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4502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068CEC2-6E50-40A3-B331-499C395B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0" y="359398"/>
            <a:ext cx="11343861" cy="61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37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130BA48-6F16-406B-8387-DB4FA7D1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6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CF912-41B8-40AB-9849-60C6FFD03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375" y="143314"/>
            <a:ext cx="8283313" cy="2864929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KPI: O QUE É E COMO DEFINIR INDICADORES-CHAVE DE DESEMPENHO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F848AB5-EFA3-4BE1-83AB-133B20C5D7E6}"/>
              </a:ext>
            </a:extLst>
          </p:cNvPr>
          <p:cNvSpPr/>
          <p:nvPr/>
        </p:nvSpPr>
        <p:spPr>
          <a:xfrm>
            <a:off x="2766948" y="4146780"/>
            <a:ext cx="887895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</a:rPr>
              <a:t>KPI ou </a:t>
            </a:r>
            <a:r>
              <a:rPr lang="pt-BR" sz="3600" b="1" i="1" dirty="0">
                <a:solidFill>
                  <a:schemeClr val="bg1"/>
                </a:solidFill>
              </a:rPr>
              <a:t>Key Performance Indicador. </a:t>
            </a:r>
            <a:r>
              <a:rPr lang="pt-BR" sz="2800" dirty="0">
                <a:solidFill>
                  <a:schemeClr val="bg1"/>
                </a:solidFill>
              </a:rPr>
              <a:t>Esse indicador de desempenho faz parte do dia a dia de diversos negócios que precisam medir resultados</a:t>
            </a:r>
          </a:p>
        </p:txBody>
      </p:sp>
    </p:spTree>
    <p:extLst>
      <p:ext uri="{BB962C8B-B14F-4D97-AF65-F5344CB8AC3E}">
        <p14:creationId xmlns:p14="http://schemas.microsoft.com/office/powerpoint/2010/main" val="228454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B0B29-62D5-4A3D-8E81-2E925493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1728575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KPI´S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6C95879-0A3D-4718-8E0B-C45DFD098A10}"/>
              </a:ext>
            </a:extLst>
          </p:cNvPr>
          <p:cNvSpPr/>
          <p:nvPr/>
        </p:nvSpPr>
        <p:spPr>
          <a:xfrm>
            <a:off x="3359149" y="2713782"/>
            <a:ext cx="716927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KPIs (Key Performance </a:t>
            </a:r>
            <a:r>
              <a:rPr lang="pt-BR" sz="2400" dirty="0" err="1">
                <a:solidFill>
                  <a:schemeClr val="bg1"/>
                </a:solidFill>
              </a:rPr>
              <a:t>Indicators</a:t>
            </a:r>
            <a:r>
              <a:rPr lang="pt-BR" sz="2400" dirty="0">
                <a:solidFill>
                  <a:schemeClr val="bg1"/>
                </a:solidFill>
              </a:rPr>
              <a:t>), são ferramentas de gestão para verificação do nível de desempenho ou de sucesso de uma organização em uma meta específica ou geral, colaborando para monitoramento de forma sistemática dos objetivos a fim de que os gestores de uma empresa possam conferir se estão atuando conforme o planejado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439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07D26-3749-450A-9A35-4127E2E34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696" y="106018"/>
            <a:ext cx="9475304" cy="2080592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Tipos de indicadores de desempenho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80E4F4-67DA-41A8-AF77-14EBDC0DFCB2}"/>
              </a:ext>
            </a:extLst>
          </p:cNvPr>
          <p:cNvSpPr/>
          <p:nvPr/>
        </p:nvSpPr>
        <p:spPr>
          <a:xfrm>
            <a:off x="2875721" y="1902797"/>
            <a:ext cx="890546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Indicadores de desempenho de processos, estão focalizados em como a tarefa é realizada, aferindo seu desempenho e se estão conseguindo alcançar os objetivos apontados. Esse indicador deve ser quantificável por meio de um índice (normalmente representado por um número) que demostre a evolução do processo como um todo ou em parte dele.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Os </a:t>
            </a:r>
            <a:r>
              <a:rPr lang="pt-BR" sz="2400" dirty="0" err="1">
                <a:solidFill>
                  <a:schemeClr val="bg1"/>
                </a:solidFill>
              </a:rPr>
              <a:t>KPI´s</a:t>
            </a:r>
            <a:r>
              <a:rPr lang="pt-BR" sz="2400" dirty="0">
                <a:solidFill>
                  <a:schemeClr val="bg1"/>
                </a:solidFill>
              </a:rPr>
              <a:t> tem a função de constatar se a organização está conseguindo os objetivos determinados pela alta direção, os denominados objetivos estratégicos. Uma ferramenta muito usada para auxiliar na determinação desses objetivos é o </a:t>
            </a:r>
            <a:r>
              <a:rPr lang="pt-BR" sz="2800" b="1" i="1" dirty="0" err="1">
                <a:solidFill>
                  <a:schemeClr val="bg1"/>
                </a:solidFill>
              </a:rPr>
              <a:t>Balanced</a:t>
            </a:r>
            <a:r>
              <a:rPr lang="pt-BR" sz="2800" b="1" i="1" dirty="0">
                <a:solidFill>
                  <a:schemeClr val="bg1"/>
                </a:solidFill>
              </a:rPr>
              <a:t> Scorecard.</a:t>
            </a:r>
            <a:endParaRPr lang="pt-BR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47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teclado&#10;&#10;Descrição gerada automaticamente">
            <a:extLst>
              <a:ext uri="{FF2B5EF4-FFF2-40B4-BE49-F238E27FC236}">
                <a16:creationId xmlns:a16="http://schemas.microsoft.com/office/drawing/2014/main" id="{C1BFCED3-B766-413C-AB33-F88A21F1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81354"/>
            <a:ext cx="11859065" cy="613351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869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 que é KPI: Conheça Tudo Sobre os Indicadores Chave para Sua Empresa –  UFMG Consultoria Jr">
            <a:extLst>
              <a:ext uri="{FF2B5EF4-FFF2-40B4-BE49-F238E27FC236}">
                <a16:creationId xmlns:a16="http://schemas.microsoft.com/office/drawing/2014/main" id="{95FFD523-AA6A-4A50-B69D-2016D5C8D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3" y="490329"/>
            <a:ext cx="11092070" cy="585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65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535A7F9-55EC-4F64-B55A-1597B1352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744" b="90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C648CF-00EC-4404-A773-2DB07D42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2363"/>
            <a:ext cx="4501341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fontAlgn="base"/>
            <a:r>
              <a:rPr lang="en-US" sz="4800" b="1" i="0" dirty="0">
                <a:solidFill>
                  <a:schemeClr val="bg1"/>
                </a:solidFill>
                <a:effectLst/>
              </a:rPr>
              <a:t>Planejamento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98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7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FE1C6F6-9E8E-4F77-B421-A656A402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BSC – Balanced Scorecard</a:t>
            </a:r>
          </a:p>
        </p:txBody>
      </p:sp>
      <p:grpSp>
        <p:nvGrpSpPr>
          <p:cNvPr id="45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C8B2762-B581-4A92-8E72-CE66CDEC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032" y="549275"/>
            <a:ext cx="6878851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6371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AAE993C-A819-4CEF-9311-DFEDB19EB91A}"/>
              </a:ext>
            </a:extLst>
          </p:cNvPr>
          <p:cNvSpPr/>
          <p:nvPr/>
        </p:nvSpPr>
        <p:spPr>
          <a:xfrm>
            <a:off x="287063" y="1333217"/>
            <a:ext cx="1084619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b="1" i="1" dirty="0">
                <a:solidFill>
                  <a:schemeClr val="bg1"/>
                </a:solidFill>
              </a:rPr>
              <a:t>BSC – </a:t>
            </a:r>
            <a:r>
              <a:rPr lang="pt-BR" sz="3200" b="1" i="1" dirty="0" err="1">
                <a:solidFill>
                  <a:schemeClr val="bg1"/>
                </a:solidFill>
              </a:rPr>
              <a:t>Balanced</a:t>
            </a:r>
            <a:r>
              <a:rPr lang="pt-BR" sz="3200" b="1" i="1" dirty="0">
                <a:solidFill>
                  <a:schemeClr val="bg1"/>
                </a:solidFill>
              </a:rPr>
              <a:t> Scorecard </a:t>
            </a:r>
            <a:r>
              <a:rPr lang="pt-BR" sz="2400" dirty="0">
                <a:solidFill>
                  <a:schemeClr val="bg1"/>
                </a:solidFill>
              </a:rPr>
              <a:t>– é uma sigla que, traduzida, significa Indicadores Balanceados de Desempenho. Este é o nome de uma metodologia voltada à gestão estratégica das empresas. O porquê de indicadores balanceados? Esta metodologia pressupõe que a escolha dos indicadores para a gestão de uma empresa não deve se restringir a informações econômicas ou financeiras.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5C5C7E-9D57-47B9-A55A-A3B79D297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4712693"/>
            <a:ext cx="73342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2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52E64BD-171D-41F9-8476-CE26D129A29B}"/>
              </a:ext>
            </a:extLst>
          </p:cNvPr>
          <p:cNvSpPr/>
          <p:nvPr/>
        </p:nvSpPr>
        <p:spPr>
          <a:xfrm>
            <a:off x="3050230" y="1039507"/>
            <a:ext cx="878396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Em 1992, os professores publicaram seu artigo O </a:t>
            </a:r>
            <a:r>
              <a:rPr lang="pt-BR" sz="2400" dirty="0" err="1">
                <a:solidFill>
                  <a:schemeClr val="bg1"/>
                </a:solidFill>
              </a:rPr>
              <a:t>Balanced</a:t>
            </a:r>
            <a:r>
              <a:rPr lang="pt-BR" sz="2400" dirty="0">
                <a:solidFill>
                  <a:schemeClr val="bg1"/>
                </a:solidFill>
              </a:rPr>
              <a:t> Scorecard: Medidas que impulsionam o desempenho, que teve importante repercussão tanto no meio acadêmico como no empresarial, acabando por revelar ao mundo uma nova metodologia para medir o desempenho das </a:t>
            </a:r>
            <a:r>
              <a:rPr lang="pt-BR" sz="2800" dirty="0">
                <a:solidFill>
                  <a:schemeClr val="bg1"/>
                </a:solidFill>
              </a:rPr>
              <a:t>organizações</a:t>
            </a:r>
            <a:r>
              <a:rPr lang="pt-BR" sz="2400" dirty="0">
                <a:solidFill>
                  <a:schemeClr val="bg1"/>
                </a:solidFill>
              </a:rPr>
              <a:t> e, ao mesmo tempo, definir estratégias e fazer planejamentos de uma forma muito mais ampla e abrangente, sem estar engessado a métricas unicamente focadas em resultados financeiros.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2175505-F93B-445B-B211-F3E29ED8BAB0}"/>
              </a:ext>
            </a:extLst>
          </p:cNvPr>
          <p:cNvSpPr/>
          <p:nvPr/>
        </p:nvSpPr>
        <p:spPr>
          <a:xfrm>
            <a:off x="3472069" y="5521880"/>
            <a:ext cx="7142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 </a:t>
            </a:r>
            <a:r>
              <a:rPr lang="pt-BR" b="1" dirty="0">
                <a:solidFill>
                  <a:schemeClr val="bg1"/>
                </a:solidFill>
              </a:rPr>
              <a:t>Robert S. Kaplan, professor da Harvard Business </a:t>
            </a:r>
            <a:r>
              <a:rPr lang="pt-BR" b="1" dirty="0" err="1">
                <a:solidFill>
                  <a:schemeClr val="bg1"/>
                </a:solidFill>
              </a:rPr>
              <a:t>School</a:t>
            </a:r>
            <a:r>
              <a:rPr lang="pt-BR" b="1" dirty="0">
                <a:solidFill>
                  <a:schemeClr val="bg1"/>
                </a:solidFill>
              </a:rPr>
              <a:t> e </a:t>
            </a:r>
          </a:p>
          <a:p>
            <a:r>
              <a:rPr lang="pt-BR" b="1" dirty="0">
                <a:solidFill>
                  <a:schemeClr val="bg1"/>
                </a:solidFill>
              </a:rPr>
              <a:t> David P. Norton, presidente da Renaissance </a:t>
            </a:r>
            <a:r>
              <a:rPr lang="pt-BR" b="1" dirty="0" err="1">
                <a:solidFill>
                  <a:schemeClr val="bg1"/>
                </a:solidFill>
              </a:rPr>
              <a:t>Solutions</a:t>
            </a:r>
            <a:r>
              <a:rPr lang="pt-BR" b="1" dirty="0">
                <a:solidFill>
                  <a:schemeClr val="bg1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644648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841C2DA-8293-4CF9-9900-87CD0BB0F245}"/>
              </a:ext>
            </a:extLst>
          </p:cNvPr>
          <p:cNvSpPr/>
          <p:nvPr/>
        </p:nvSpPr>
        <p:spPr>
          <a:xfrm>
            <a:off x="2782957" y="1683171"/>
            <a:ext cx="92221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200" dirty="0" err="1">
                <a:solidFill>
                  <a:schemeClr val="bg1"/>
                </a:solidFill>
              </a:rPr>
              <a:t>Balanced</a:t>
            </a:r>
            <a:r>
              <a:rPr lang="pt-BR" sz="3200" dirty="0">
                <a:solidFill>
                  <a:schemeClr val="bg1"/>
                </a:solidFill>
              </a:rPr>
              <a:t> Scorecard (BSC) pode ser definido como um modelo de gestão estratégica que auxilia a mensuração dos progressos das empresas rumo às suas metas de longo prazo, a partir da tradução da estratégia em objetivos, indicadores, metas e iniciativas estratégicas.</a:t>
            </a:r>
          </a:p>
        </p:txBody>
      </p:sp>
    </p:spTree>
    <p:extLst>
      <p:ext uri="{BB962C8B-B14F-4D97-AF65-F5344CB8AC3E}">
        <p14:creationId xmlns:p14="http://schemas.microsoft.com/office/powerpoint/2010/main" val="1418916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E9BF6-15B2-4CDF-A9B4-6F59F09F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356" y="119489"/>
            <a:ext cx="8283313" cy="1828582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BSC nos apresenta alguns termos-chave: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3FEC5E-C3B0-44C9-8E5C-C67D5E4B9B14}"/>
              </a:ext>
            </a:extLst>
          </p:cNvPr>
          <p:cNvSpPr/>
          <p:nvPr/>
        </p:nvSpPr>
        <p:spPr>
          <a:xfrm>
            <a:off x="3882886" y="2129641"/>
            <a:ext cx="67851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</a:rPr>
              <a:t>Gestão estratégica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</a:rPr>
              <a:t>Mensuração de progressos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</a:rPr>
              <a:t>Estratégia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</a:rPr>
              <a:t>Objetivos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</a:rPr>
              <a:t>Indicadores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</a:rPr>
              <a:t>Metas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pt-BR" sz="3600" dirty="0">
                <a:solidFill>
                  <a:schemeClr val="bg1"/>
                </a:solidFill>
              </a:rPr>
              <a:t>Iniciativas estratégicas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64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1AA6CF3-1225-49ED-99A3-F28419CCCD37}"/>
              </a:ext>
            </a:extLst>
          </p:cNvPr>
          <p:cNvSpPr/>
          <p:nvPr/>
        </p:nvSpPr>
        <p:spPr>
          <a:xfrm>
            <a:off x="238539" y="171127"/>
            <a:ext cx="11277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</a:rPr>
              <a:t>O método consiste em determinar de modo balanceado as ligações de causa/efeito entre os quatro indicadores de avaliação das empresas, que são: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BDDDC4-5689-431F-8822-D0ED7ABA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922"/>
            <a:ext cx="12192000" cy="581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9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8CCA4F7-4410-4487-B1C0-1CBE038DA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119270"/>
            <a:ext cx="11542644" cy="67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54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Língua Portuguesa: a curiosa origem da palavra &quot;Obrigado&quot; | VortexMag">
            <a:extLst>
              <a:ext uri="{FF2B5EF4-FFF2-40B4-BE49-F238E27FC236}">
                <a16:creationId xmlns:a16="http://schemas.microsoft.com/office/drawing/2014/main" id="{BA24FE35-5215-44EB-8016-94AA125E7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" b="9044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AB3F4C-3476-4229-9752-83582F8EA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30884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INSTA: FRED.CALDAS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52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DF852CE-8CF1-45A4-B7BE-8423FDA62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9" y="935542"/>
            <a:ext cx="10244542" cy="549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74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FF4B4B0-89D1-45A8-98E7-C7D96DB2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9" y="1508713"/>
            <a:ext cx="9793357" cy="46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1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F5A971E-72B7-4B83-8956-2591A9A16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41096"/>
            <a:ext cx="9951041" cy="45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0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AD88625-F201-4565-8F50-F67B34D3F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3802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C3B280C-E66A-4981-9CA7-FAC75BDD8180}"/>
              </a:ext>
            </a:extLst>
          </p:cNvPr>
          <p:cNvSpPr/>
          <p:nvPr/>
        </p:nvSpPr>
        <p:spPr>
          <a:xfrm>
            <a:off x="5700050" y="436170"/>
            <a:ext cx="2938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DIREÇÃO!</a:t>
            </a:r>
          </a:p>
        </p:txBody>
      </p:sp>
    </p:spTree>
    <p:extLst>
      <p:ext uri="{BB962C8B-B14F-4D97-AF65-F5344CB8AC3E}">
        <p14:creationId xmlns:p14="http://schemas.microsoft.com/office/powerpoint/2010/main" val="77864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068EEEF-E29A-449E-8EE5-0816AF8A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0" y="806874"/>
            <a:ext cx="10611555" cy="557106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4CCBA5D-128E-4DB3-9BAC-A4641781C199}"/>
              </a:ext>
            </a:extLst>
          </p:cNvPr>
          <p:cNvSpPr/>
          <p:nvPr/>
        </p:nvSpPr>
        <p:spPr>
          <a:xfrm>
            <a:off x="485630" y="806874"/>
            <a:ext cx="62808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CONTROLE /INDICADORES</a:t>
            </a:r>
            <a:r>
              <a:rPr lang="pt-BR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9888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A1C5DE2-CE9D-4E36-9B78-D180ADFE7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60" b="1200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7008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Berlim">
  <a:themeElements>
    <a:clrScheme name="Berlim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m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m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744</Words>
  <Application>Microsoft Office PowerPoint</Application>
  <PresentationFormat>Widescreen</PresentationFormat>
  <Paragraphs>105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37</vt:i4>
      </vt:variant>
    </vt:vector>
  </HeadingPairs>
  <TitlesOfParts>
    <vt:vector size="45" baseType="lpstr">
      <vt:lpstr>Arial</vt:lpstr>
      <vt:lpstr>Avenir Next LT Pro</vt:lpstr>
      <vt:lpstr>Calibri</vt:lpstr>
      <vt:lpstr>Times New Roman</vt:lpstr>
      <vt:lpstr>Trebuchet MS</vt:lpstr>
      <vt:lpstr>Wingdings</vt:lpstr>
      <vt:lpstr>3DFloatVTI</vt:lpstr>
      <vt:lpstr>Berlim</vt:lpstr>
      <vt:lpstr>Indicadores estratégicos de performance</vt:lpstr>
      <vt:lpstr>Apresentação do PowerPoint</vt:lpstr>
      <vt:lpstr>Planejamento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KPI: O QUE É E COMO DEFINIR INDICADORES-CHAVE DE DESEMPENHO</vt:lpstr>
      <vt:lpstr>KPI´S</vt:lpstr>
      <vt:lpstr>Tipos de indicadores de desempenho</vt:lpstr>
      <vt:lpstr>Apresentação do PowerPoint</vt:lpstr>
      <vt:lpstr>Apresentação do PowerPoint</vt:lpstr>
      <vt:lpstr>BSC – Balanced Scorecard</vt:lpstr>
      <vt:lpstr>Apresentação do PowerPoint</vt:lpstr>
      <vt:lpstr>Apresentação do PowerPoint</vt:lpstr>
      <vt:lpstr>Apresentação do PowerPoint</vt:lpstr>
      <vt:lpstr>BSC nos apresenta alguns termos-chave:</vt:lpstr>
      <vt:lpstr>Apresentação do PowerPoint</vt:lpstr>
      <vt:lpstr>Apresentação do PowerPoint</vt:lpstr>
      <vt:lpstr>INSTA: FRED.CALDAS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Indicadores estratégicos de performance</dc:title>
  <dc:creator>caldasfl@outlook.com</dc:creator>
  <cp:lastModifiedBy>caldasfl@outlook.com</cp:lastModifiedBy>
  <cp:revision>2</cp:revision>
  <dcterms:created xsi:type="dcterms:W3CDTF">2020-12-19T11:13:07Z</dcterms:created>
  <dcterms:modified xsi:type="dcterms:W3CDTF">2020-12-19T13:04:01Z</dcterms:modified>
</cp:coreProperties>
</file>